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0"/>
  </p:notesMasterIdLst>
  <p:sldIdLst>
    <p:sldId id="277" r:id="rId2"/>
    <p:sldId id="278" r:id="rId3"/>
    <p:sldId id="279" r:id="rId4"/>
    <p:sldId id="259" r:id="rId5"/>
    <p:sldId id="284" r:id="rId6"/>
    <p:sldId id="286" r:id="rId7"/>
    <p:sldId id="268" r:id="rId8"/>
    <p:sldId id="293" r:id="rId9"/>
    <p:sldId id="258" r:id="rId10"/>
    <p:sldId id="287" r:id="rId11"/>
    <p:sldId id="288" r:id="rId12"/>
    <p:sldId id="289" r:id="rId13"/>
    <p:sldId id="290" r:id="rId14"/>
    <p:sldId id="291" r:id="rId15"/>
    <p:sldId id="295" r:id="rId16"/>
    <p:sldId id="294" r:id="rId17"/>
    <p:sldId id="265" r:id="rId18"/>
    <p:sldId id="271" r:id="rId19"/>
  </p:sldIdLst>
  <p:sldSz cx="12192000" cy="6858000"/>
  <p:notesSz cx="6858000" cy="9144000"/>
  <p:embeddedFontLst>
    <p:embeddedFont>
      <p:font typeface="Montserrat Medium" panose="020B0604020202020204" charset="0"/>
      <p:regular r:id="rId21"/>
      <p:bold r:id="rId22"/>
      <p:italic r:id="rId23"/>
      <p:boldItalic r:id="rId24"/>
    </p:embeddedFont>
    <p:embeddedFont>
      <p:font typeface="Rozha One" panose="020B0604020202020204" charset="0"/>
      <p:regular r:id="rId25"/>
    </p:embeddedFont>
    <p:embeddedFont>
      <p:font typeface="Ebrima" panose="02000000000000000000" pitchFamily="2" charset="0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Abril Fatface" panose="020B0604020202020204" charset="0"/>
      <p:regular r:id="rId32"/>
    </p:embeddedFont>
    <p:embeddedFont>
      <p:font typeface="Aldrich" panose="02000000000000000000" pitchFamily="2" charset="0"/>
      <p:regular r:id="rId33"/>
    </p:embeddedFont>
    <p:embeddedFont>
      <p:font typeface="Alice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46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80289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1c3728c19_2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1c3728c19_2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8139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073618e60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073618e60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4859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222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1428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126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5292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Six columns">
  <p:cSld name="CUSTOM_2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55000"/>
          </a:blip>
          <a:srcRect b="15196"/>
          <a:stretch/>
        </p:blipFill>
        <p:spPr>
          <a:xfrm>
            <a:off x="0" y="-33175"/>
            <a:ext cx="12192000" cy="689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463800" y="663300"/>
            <a:ext cx="11264400" cy="553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992275" y="1056675"/>
            <a:ext cx="101535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992275" y="2729898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2"/>
          </p:nvPr>
        </p:nvSpPr>
        <p:spPr>
          <a:xfrm>
            <a:off x="4577074" y="2729898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3"/>
          </p:nvPr>
        </p:nvSpPr>
        <p:spPr>
          <a:xfrm>
            <a:off x="992275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4"/>
          </p:nvPr>
        </p:nvSpPr>
        <p:spPr>
          <a:xfrm>
            <a:off x="4577074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 idx="5"/>
          </p:nvPr>
        </p:nvSpPr>
        <p:spPr>
          <a:xfrm>
            <a:off x="992275" y="2122800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6"/>
          </p:nvPr>
        </p:nvSpPr>
        <p:spPr>
          <a:xfrm>
            <a:off x="4577074" y="2122800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idx="7"/>
          </p:nvPr>
        </p:nvSpPr>
        <p:spPr>
          <a:xfrm>
            <a:off x="992275" y="3903738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8"/>
          </p:nvPr>
        </p:nvSpPr>
        <p:spPr>
          <a:xfrm>
            <a:off x="4577074" y="3903738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9"/>
          </p:nvPr>
        </p:nvSpPr>
        <p:spPr>
          <a:xfrm>
            <a:off x="8161874" y="2729898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3"/>
          </p:nvPr>
        </p:nvSpPr>
        <p:spPr>
          <a:xfrm>
            <a:off x="8161874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14"/>
          </p:nvPr>
        </p:nvSpPr>
        <p:spPr>
          <a:xfrm>
            <a:off x="8161874" y="2122800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15"/>
          </p:nvPr>
        </p:nvSpPr>
        <p:spPr>
          <a:xfrm>
            <a:off x="8161874" y="3903738"/>
            <a:ext cx="2984100" cy="606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One column">
  <p:cSld name="CUSTOM_5">
    <p:bg>
      <p:bgPr>
        <a:solidFill>
          <a:schemeClr val="accen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7"/>
          <p:cNvPicPr preferRelativeResize="0"/>
          <p:nvPr/>
        </p:nvPicPr>
        <p:blipFill rotWithShape="1">
          <a:blip r:embed="rId2">
            <a:alphaModFix amt="55000"/>
          </a:blip>
          <a:srcRect b="15196"/>
          <a:stretch/>
        </p:blipFill>
        <p:spPr>
          <a:xfrm>
            <a:off x="0" y="-33175"/>
            <a:ext cx="12192000" cy="6891175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/>
          <p:nvPr/>
        </p:nvSpPr>
        <p:spPr>
          <a:xfrm>
            <a:off x="1406400" y="967200"/>
            <a:ext cx="9379200" cy="49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2199000" y="1493425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4467150" y="5510013"/>
            <a:ext cx="32577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2199000" y="2759525"/>
            <a:ext cx="7794000" cy="224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 Text and Image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925500" y="1946013"/>
            <a:ext cx="5170500" cy="799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ubTitle" idx="1"/>
          </p:nvPr>
        </p:nvSpPr>
        <p:spPr>
          <a:xfrm>
            <a:off x="439850" y="4343238"/>
            <a:ext cx="38751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2"/>
          </p:nvPr>
        </p:nvSpPr>
        <p:spPr>
          <a:xfrm>
            <a:off x="4572000" y="1040950"/>
            <a:ext cx="6981900" cy="447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imeline">
  <p:cSld name="CUSTOM_14">
    <p:bg>
      <p:bgPr>
        <a:solidFill>
          <a:schemeClr val="accent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1"/>
          <p:cNvPicPr preferRelativeResize="0"/>
          <p:nvPr/>
        </p:nvPicPr>
        <p:blipFill rotWithShape="1">
          <a:blip r:embed="rId2">
            <a:alphaModFix amt="55000"/>
          </a:blip>
          <a:srcRect b="15196"/>
          <a:stretch/>
        </p:blipFill>
        <p:spPr>
          <a:xfrm>
            <a:off x="0" y="-33175"/>
            <a:ext cx="12192000" cy="68911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912641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accent3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2"/>
          </p:nvPr>
        </p:nvSpPr>
        <p:spPr>
          <a:xfrm>
            <a:off x="305162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accent3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3"/>
          </p:nvPr>
        </p:nvSpPr>
        <p:spPr>
          <a:xfrm>
            <a:off x="519060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accent3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4"/>
          </p:nvPr>
        </p:nvSpPr>
        <p:spPr>
          <a:xfrm>
            <a:off x="732958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accent3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5"/>
          </p:nvPr>
        </p:nvSpPr>
        <p:spPr>
          <a:xfrm>
            <a:off x="9468559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600">
                <a:solidFill>
                  <a:schemeClr val="accent3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ctr" rtl="0">
              <a:spcBef>
                <a:spcPts val="210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ctr" rtl="0">
              <a:spcBef>
                <a:spcPts val="2100"/>
              </a:spcBef>
              <a:spcAft>
                <a:spcPts val="210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912650" y="974375"/>
            <a:ext cx="10366800" cy="7635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body" idx="6"/>
          </p:nvPr>
        </p:nvSpPr>
        <p:spPr>
          <a:xfrm>
            <a:off x="912650" y="2952874"/>
            <a:ext cx="1810800" cy="285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7"/>
          </p:nvPr>
        </p:nvSpPr>
        <p:spPr>
          <a:xfrm>
            <a:off x="3051626" y="2952874"/>
            <a:ext cx="1810800" cy="285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body" idx="8"/>
          </p:nvPr>
        </p:nvSpPr>
        <p:spPr>
          <a:xfrm>
            <a:off x="5190601" y="2952874"/>
            <a:ext cx="1810800" cy="285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body" idx="9"/>
          </p:nvPr>
        </p:nvSpPr>
        <p:spPr>
          <a:xfrm>
            <a:off x="7329577" y="2952874"/>
            <a:ext cx="1810800" cy="285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body" idx="13"/>
          </p:nvPr>
        </p:nvSpPr>
        <p:spPr>
          <a:xfrm>
            <a:off x="9468552" y="2952874"/>
            <a:ext cx="1810800" cy="285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9" name="Google Shape;89;p1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2 Title and text right">
  <p:cSld name="CUSTOM_16">
    <p:bg>
      <p:bgPr>
        <a:solidFill>
          <a:schemeClr val="accent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4918988" y="2122000"/>
            <a:ext cx="5581500" cy="124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4919088" y="35036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8266971" y="6356351"/>
            <a:ext cx="2960909" cy="36512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fld id="{773DFE14-58BE-487C-93E2-CBF8985CAD54}" type="datetime1">
              <a:rPr lang="en-US"/>
              <a:pPr lvl="0"/>
              <a:t>12/22/2023</a:t>
            </a:fld>
            <a:endParaRPr lang="en-US"/>
          </a:p>
        </p:txBody>
      </p:sp>
      <p:sp>
        <p:nvSpPr>
          <p:cNvPr id="4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966749" y="501127"/>
            <a:ext cx="3311344" cy="36512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408BEC-D2E8-449D-BA1F-B38EC0AEE7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4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D45E85-A921-4247-A54F-253ADE0188F0}" type="datetimeFigureOut">
              <a:rPr lang="en-GB" smtClean="0"/>
              <a:t>22/12/2023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E72BB-F5D6-45F3-AB20-3027E2548F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642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D45E85-A921-4247-A54F-253ADE0188F0}" type="datetimeFigureOut">
              <a:rPr lang="en-GB" smtClean="0"/>
              <a:t>22/12/2023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E72BB-F5D6-45F3-AB20-3027E2548F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86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ice"/>
              <a:buNone/>
              <a:defRPr sz="4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●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○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■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●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○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■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●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 Medium"/>
              <a:buChar char="○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500"/>
              <a:buFont typeface="Montserrat Medium"/>
              <a:buChar char="■"/>
              <a:defRPr sz="15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6" r:id="rId3"/>
    <p:sldLayoutId id="2147483657" r:id="rId4"/>
    <p:sldLayoutId id="2147483659" r:id="rId5"/>
    <p:sldLayoutId id="2147483664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lowChartHireHawk.drawio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ErDiagramofHireHawk.drawio.png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UseCaseDiagramofHireHawk.drawio.png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Lv0DFDofHireHawk.drawio.png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Lvl1DFDHireHawkUpdated.drawio.png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14665" y="1655448"/>
            <a:ext cx="1740777" cy="439172"/>
          </a:xfrm>
        </p:spPr>
        <p:txBody>
          <a:bodyPr>
            <a:normAutofit fontScale="90000"/>
          </a:bodyPr>
          <a:lstStyle/>
          <a:p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A Project</a:t>
            </a:r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450924" y="1872046"/>
            <a:ext cx="5468257" cy="6278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b="1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MID-TERM PRESENTATION </a:t>
            </a:r>
            <a:endParaRPr lang="en-GB" sz="2800" b="1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54323" y="2365343"/>
            <a:ext cx="861463" cy="6276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ON</a:t>
            </a:r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159154" y="2855652"/>
            <a:ext cx="8051800" cy="6276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b="1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‘Hire-Hawk : An Applicant Tracking System’</a:t>
            </a:r>
            <a:endParaRPr lang="en-GB" sz="2800" b="1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99074" y="3866831"/>
            <a:ext cx="2874739" cy="6278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b="1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PRESENTED BY:</a:t>
            </a:r>
            <a:endParaRPr lang="en-GB" sz="2800" b="1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881238" y="3794415"/>
            <a:ext cx="2874739" cy="6278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b="1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SUPERVISED BY:</a:t>
            </a:r>
            <a:endParaRPr lang="en-GB" sz="2800" b="1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Swastik Colle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657" y="133807"/>
            <a:ext cx="3352800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582535" y="4590742"/>
            <a:ext cx="5736778" cy="5448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Mandip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Kunwar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(5-2-1131-18-2019)</a:t>
            </a:r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562574" y="5129325"/>
            <a:ext cx="5622478" cy="5622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Saurabh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Subedi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(5-2-1131-30-2019)</a:t>
            </a:r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562574" y="5691583"/>
            <a:ext cx="5622478" cy="5513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Shiwam Paudel (5-2-1131-32-2019)</a:t>
            </a:r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531411" y="4590742"/>
            <a:ext cx="4395865" cy="13147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Sagar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Rana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Magar</a:t>
            </a:r>
            <a:endParaRPr lang="en-GB" sz="2800" dirty="0" smtClean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Lecturer, </a:t>
            </a:r>
            <a:r>
              <a:rPr lang="en-GB" sz="2800" dirty="0" err="1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Swastik</a:t>
            </a:r>
            <a:r>
              <a:rPr lang="en-GB" sz="2800" dirty="0" smtClean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College</a:t>
            </a:r>
          </a:p>
          <a:p>
            <a:pPr algn="l"/>
            <a:endParaRPr lang="en-GB" sz="28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81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Model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708" y="1016000"/>
            <a:ext cx="3138981" cy="5504056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9256060" y="5026771"/>
            <a:ext cx="2460812" cy="638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file"/>
              </a:rPr>
              <a:t>Tap to Open Diagram</a:t>
            </a:r>
            <a:endParaRPr lang="en-GB" sz="20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750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0616"/>
            <a:ext cx="7212106" cy="827951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ER-Diagram of HireHawk System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021088" y="5019346"/>
            <a:ext cx="17972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Click to Open ERD</a:t>
            </a:r>
            <a:endParaRPr lang="en-GB" sz="1600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80" y="1581711"/>
            <a:ext cx="8289885" cy="49772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534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6000"/>
            <a:ext cx="2900082" cy="827951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hlinkClick r:id="rId2" action="ppaction://hlinkfile"/>
          </p:cNvPr>
          <p:cNvSpPr/>
          <p:nvPr/>
        </p:nvSpPr>
        <p:spPr>
          <a:xfrm>
            <a:off x="9262993" y="4956593"/>
            <a:ext cx="292900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Click to Open Use Case Diagram</a:t>
            </a:r>
            <a:endParaRPr lang="en-GB" sz="1600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515" y="1505613"/>
            <a:ext cx="4648844" cy="52806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9608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5196" y="1169589"/>
            <a:ext cx="2667000" cy="41305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Context Diagram: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680429" y="5891238"/>
            <a:ext cx="23679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Click to Open Level0DFD</a:t>
            </a:r>
            <a:endParaRPr lang="en-GB" sz="1600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96" y="2672602"/>
            <a:ext cx="10538604" cy="192629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453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0616"/>
            <a:ext cx="7212106" cy="827951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1 DFD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hlinkClick r:id="rId2" action="ppaction://hlinkfile"/>
          </p:cNvPr>
          <p:cNvSpPr/>
          <p:nvPr/>
        </p:nvSpPr>
        <p:spPr>
          <a:xfrm>
            <a:off x="9563888" y="5386899"/>
            <a:ext cx="24705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Click to Open Level 1 DFD</a:t>
            </a:r>
            <a:endParaRPr lang="en-GB" sz="1600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86" y="940616"/>
            <a:ext cx="7172415" cy="60153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208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398" y="3985745"/>
            <a:ext cx="4117373" cy="29279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206" y="803275"/>
            <a:ext cx="4475348" cy="31824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4" y="803275"/>
            <a:ext cx="4475348" cy="31824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9993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720350" y="1515599"/>
            <a:ext cx="7443936" cy="450964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title"/>
          </p:nvPr>
        </p:nvSpPr>
        <p:spPr>
          <a:xfrm>
            <a:off x="886400" y="1654832"/>
            <a:ext cx="5456400" cy="799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Google Shape;212;p26"/>
          <p:cNvSpPr txBox="1">
            <a:spLocks noGrp="1"/>
          </p:cNvSpPr>
          <p:nvPr>
            <p:ph type="body" idx="4294967295"/>
          </p:nvPr>
        </p:nvSpPr>
        <p:spPr>
          <a:xfrm>
            <a:off x="886399" y="2332002"/>
            <a:ext cx="7130929" cy="31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 a ranked list of applicants based on the similarity of their resumes to the given job description.</a:t>
            </a: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provides a more efficient approach to candidate and job description matching, focusing on relevant qualifications.</a:t>
            </a:r>
          </a:p>
        </p:txBody>
      </p:sp>
      <p:grpSp>
        <p:nvGrpSpPr>
          <p:cNvPr id="6" name="Google Shape;426;p35"/>
          <p:cNvGrpSpPr/>
          <p:nvPr/>
        </p:nvGrpSpPr>
        <p:grpSpPr>
          <a:xfrm>
            <a:off x="9021595" y="1364207"/>
            <a:ext cx="2471799" cy="4129585"/>
            <a:chOff x="3741075" y="1171575"/>
            <a:chExt cx="172650" cy="279725"/>
          </a:xfrm>
          <a:solidFill>
            <a:schemeClr val="tx1"/>
          </a:solidFill>
        </p:grpSpPr>
        <p:sp>
          <p:nvSpPr>
            <p:cNvPr id="7" name="Google Shape;427;p35"/>
            <p:cNvSpPr/>
            <p:nvPr/>
          </p:nvSpPr>
          <p:spPr>
            <a:xfrm>
              <a:off x="3784350" y="1364725"/>
              <a:ext cx="86100" cy="19650"/>
            </a:xfrm>
            <a:custGeom>
              <a:avLst/>
              <a:gdLst/>
              <a:ahLst/>
              <a:cxnLst/>
              <a:rect l="l" t="t" r="r" b="b"/>
              <a:pathLst>
                <a:path w="3444" h="786" extrusionOk="0">
                  <a:moveTo>
                    <a:pt x="393" y="1"/>
                  </a:moveTo>
                  <a:cubicBezTo>
                    <a:pt x="161" y="1"/>
                    <a:pt x="0" y="161"/>
                    <a:pt x="0" y="393"/>
                  </a:cubicBezTo>
                  <a:cubicBezTo>
                    <a:pt x="0" y="625"/>
                    <a:pt x="161" y="786"/>
                    <a:pt x="393" y="786"/>
                  </a:cubicBezTo>
                  <a:lnTo>
                    <a:pt x="3051" y="786"/>
                  </a:lnTo>
                  <a:cubicBezTo>
                    <a:pt x="3283" y="786"/>
                    <a:pt x="3444" y="625"/>
                    <a:pt x="3444" y="393"/>
                  </a:cubicBezTo>
                  <a:cubicBezTo>
                    <a:pt x="3444" y="161"/>
                    <a:pt x="3283" y="1"/>
                    <a:pt x="30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8;p35"/>
            <p:cNvSpPr/>
            <p:nvPr/>
          </p:nvSpPr>
          <p:spPr>
            <a:xfrm>
              <a:off x="3784350" y="1397750"/>
              <a:ext cx="86100" cy="20075"/>
            </a:xfrm>
            <a:custGeom>
              <a:avLst/>
              <a:gdLst/>
              <a:ahLst/>
              <a:cxnLst/>
              <a:rect l="l" t="t" r="r" b="b"/>
              <a:pathLst>
                <a:path w="3444" h="803" extrusionOk="0">
                  <a:moveTo>
                    <a:pt x="393" y="0"/>
                  </a:moveTo>
                  <a:cubicBezTo>
                    <a:pt x="161" y="0"/>
                    <a:pt x="0" y="178"/>
                    <a:pt x="0" y="410"/>
                  </a:cubicBezTo>
                  <a:cubicBezTo>
                    <a:pt x="0" y="642"/>
                    <a:pt x="161" y="803"/>
                    <a:pt x="393" y="803"/>
                  </a:cubicBezTo>
                  <a:lnTo>
                    <a:pt x="3051" y="803"/>
                  </a:lnTo>
                  <a:cubicBezTo>
                    <a:pt x="3283" y="803"/>
                    <a:pt x="3444" y="642"/>
                    <a:pt x="3444" y="410"/>
                  </a:cubicBezTo>
                  <a:cubicBezTo>
                    <a:pt x="3444" y="178"/>
                    <a:pt x="3283" y="0"/>
                    <a:pt x="3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29;p35"/>
            <p:cNvSpPr/>
            <p:nvPr/>
          </p:nvSpPr>
          <p:spPr>
            <a:xfrm>
              <a:off x="3805750" y="1431200"/>
              <a:ext cx="43300" cy="20100"/>
            </a:xfrm>
            <a:custGeom>
              <a:avLst/>
              <a:gdLst/>
              <a:ahLst/>
              <a:cxnLst/>
              <a:rect l="l" t="t" r="r" b="b"/>
              <a:pathLst>
                <a:path w="1732" h="804" extrusionOk="0">
                  <a:moveTo>
                    <a:pt x="1" y="0"/>
                  </a:moveTo>
                  <a:cubicBezTo>
                    <a:pt x="36" y="446"/>
                    <a:pt x="411" y="803"/>
                    <a:pt x="857" y="803"/>
                  </a:cubicBezTo>
                  <a:cubicBezTo>
                    <a:pt x="1321" y="803"/>
                    <a:pt x="1696" y="446"/>
                    <a:pt x="17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30;p35"/>
            <p:cNvSpPr/>
            <p:nvPr/>
          </p:nvSpPr>
          <p:spPr>
            <a:xfrm>
              <a:off x="3741075" y="1171575"/>
              <a:ext cx="172650" cy="179800"/>
            </a:xfrm>
            <a:custGeom>
              <a:avLst/>
              <a:gdLst/>
              <a:ahLst/>
              <a:cxnLst/>
              <a:rect l="l" t="t" r="r" b="b"/>
              <a:pathLst>
                <a:path w="6906" h="7192" extrusionOk="0">
                  <a:moveTo>
                    <a:pt x="3462" y="786"/>
                  </a:moveTo>
                  <a:cubicBezTo>
                    <a:pt x="4907" y="804"/>
                    <a:pt x="6103" y="1963"/>
                    <a:pt x="6120" y="3427"/>
                  </a:cubicBezTo>
                  <a:lnTo>
                    <a:pt x="6120" y="3534"/>
                  </a:lnTo>
                  <a:lnTo>
                    <a:pt x="6103" y="3534"/>
                  </a:lnTo>
                  <a:cubicBezTo>
                    <a:pt x="6103" y="3855"/>
                    <a:pt x="6031" y="4176"/>
                    <a:pt x="5924" y="4461"/>
                  </a:cubicBezTo>
                  <a:cubicBezTo>
                    <a:pt x="5817" y="4729"/>
                    <a:pt x="5674" y="4979"/>
                    <a:pt x="5478" y="5193"/>
                  </a:cubicBezTo>
                  <a:cubicBezTo>
                    <a:pt x="5175" y="5568"/>
                    <a:pt x="4907" y="5960"/>
                    <a:pt x="4711" y="6388"/>
                  </a:cubicBezTo>
                  <a:lnTo>
                    <a:pt x="2213" y="6388"/>
                  </a:lnTo>
                  <a:cubicBezTo>
                    <a:pt x="1999" y="5960"/>
                    <a:pt x="1731" y="5568"/>
                    <a:pt x="1446" y="5193"/>
                  </a:cubicBezTo>
                  <a:cubicBezTo>
                    <a:pt x="1249" y="4979"/>
                    <a:pt x="1107" y="4729"/>
                    <a:pt x="1000" y="4461"/>
                  </a:cubicBezTo>
                  <a:cubicBezTo>
                    <a:pt x="875" y="4176"/>
                    <a:pt x="821" y="3855"/>
                    <a:pt x="803" y="3534"/>
                  </a:cubicBezTo>
                  <a:lnTo>
                    <a:pt x="803" y="3427"/>
                  </a:lnTo>
                  <a:cubicBezTo>
                    <a:pt x="839" y="1981"/>
                    <a:pt x="2017" y="804"/>
                    <a:pt x="3462" y="786"/>
                  </a:cubicBezTo>
                  <a:close/>
                  <a:moveTo>
                    <a:pt x="3444" y="1"/>
                  </a:moveTo>
                  <a:cubicBezTo>
                    <a:pt x="1570" y="19"/>
                    <a:pt x="36" y="1535"/>
                    <a:pt x="0" y="3427"/>
                  </a:cubicBezTo>
                  <a:lnTo>
                    <a:pt x="0" y="3551"/>
                  </a:lnTo>
                  <a:cubicBezTo>
                    <a:pt x="18" y="3962"/>
                    <a:pt x="90" y="4354"/>
                    <a:pt x="232" y="4747"/>
                  </a:cubicBezTo>
                  <a:cubicBezTo>
                    <a:pt x="393" y="5104"/>
                    <a:pt x="589" y="5443"/>
                    <a:pt x="839" y="5728"/>
                  </a:cubicBezTo>
                  <a:cubicBezTo>
                    <a:pt x="1160" y="6067"/>
                    <a:pt x="1499" y="6763"/>
                    <a:pt x="1642" y="7049"/>
                  </a:cubicBezTo>
                  <a:cubicBezTo>
                    <a:pt x="1695" y="7138"/>
                    <a:pt x="1785" y="7191"/>
                    <a:pt x="1892" y="7191"/>
                  </a:cubicBezTo>
                  <a:lnTo>
                    <a:pt x="5014" y="7191"/>
                  </a:lnTo>
                  <a:cubicBezTo>
                    <a:pt x="5121" y="7191"/>
                    <a:pt x="5228" y="7138"/>
                    <a:pt x="5264" y="7049"/>
                  </a:cubicBezTo>
                  <a:cubicBezTo>
                    <a:pt x="5407" y="6763"/>
                    <a:pt x="5746" y="6067"/>
                    <a:pt x="6085" y="5728"/>
                  </a:cubicBezTo>
                  <a:cubicBezTo>
                    <a:pt x="6317" y="5443"/>
                    <a:pt x="6549" y="5104"/>
                    <a:pt x="6673" y="4747"/>
                  </a:cubicBezTo>
                  <a:cubicBezTo>
                    <a:pt x="6816" y="4354"/>
                    <a:pt x="6905" y="3962"/>
                    <a:pt x="6905" y="3551"/>
                  </a:cubicBezTo>
                  <a:lnTo>
                    <a:pt x="6905" y="3427"/>
                  </a:lnTo>
                  <a:cubicBezTo>
                    <a:pt x="6870" y="1535"/>
                    <a:pt x="5353" y="19"/>
                    <a:pt x="34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55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0" y="298719"/>
            <a:ext cx="8876905" cy="644978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title"/>
          </p:nvPr>
        </p:nvSpPr>
        <p:spPr>
          <a:xfrm>
            <a:off x="886400" y="499240"/>
            <a:ext cx="5456400" cy="799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dirty="0" smtClean="0"/>
              <a:t>References</a:t>
            </a:r>
            <a:endParaRPr dirty="0"/>
          </a:p>
        </p:txBody>
      </p:sp>
      <p:sp>
        <p:nvSpPr>
          <p:cNvPr id="212" name="Google Shape;212;p26"/>
          <p:cNvSpPr txBox="1">
            <a:spLocks noGrp="1"/>
          </p:cNvSpPr>
          <p:nvPr>
            <p:ph type="body" idx="4294967295"/>
          </p:nvPr>
        </p:nvSpPr>
        <p:spPr>
          <a:xfrm>
            <a:off x="190500" y="1162050"/>
            <a:ext cx="8603876" cy="515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C.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Daryani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S.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Chhabra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Patel, I. K.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Chhabra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R. Patel, “An automated resume screening system using natural language processing and similarity,” ETHICS AND INFORMATION TECHNOLOGY [Internet]. VOLKSON PRESS, pp. 99–103,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2020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H. Braun, “Applying learning-to-rank to human resourcing’s job-candidate matching problem: A case study.” 2017. </a:t>
            </a: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A.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Zaroor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Maree, and M.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Sabha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Jrc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job post and resume classification system for online recruitment,” in 2017 IEEE 29th International Conference on Tools with Artificial Intelligence (ICTAI). IEEE, 2017, pp. 780–787</a:t>
            </a:r>
          </a:p>
          <a:p>
            <a:pPr marL="13335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378;p35"/>
          <p:cNvSpPr/>
          <p:nvPr/>
        </p:nvSpPr>
        <p:spPr>
          <a:xfrm>
            <a:off x="10011988" y="1925434"/>
            <a:ext cx="1354512" cy="3088774"/>
          </a:xfrm>
          <a:custGeom>
            <a:avLst/>
            <a:gdLst/>
            <a:ahLst/>
            <a:cxnLst/>
            <a:rect l="l" t="t" r="r" b="b"/>
            <a:pathLst>
              <a:path w="5051" h="11170" extrusionOk="0">
                <a:moveTo>
                  <a:pt x="1857" y="0"/>
                </a:moveTo>
                <a:cubicBezTo>
                  <a:pt x="839" y="0"/>
                  <a:pt x="1" y="839"/>
                  <a:pt x="1" y="1856"/>
                </a:cubicBezTo>
                <a:lnTo>
                  <a:pt x="1" y="8654"/>
                </a:lnTo>
                <a:cubicBezTo>
                  <a:pt x="1" y="10046"/>
                  <a:pt x="1125" y="11170"/>
                  <a:pt x="2517" y="11170"/>
                </a:cubicBezTo>
                <a:cubicBezTo>
                  <a:pt x="3908" y="11170"/>
                  <a:pt x="5050" y="10046"/>
                  <a:pt x="5050" y="8654"/>
                </a:cubicBezTo>
                <a:lnTo>
                  <a:pt x="5050" y="5853"/>
                </a:lnTo>
                <a:lnTo>
                  <a:pt x="4247" y="5853"/>
                </a:lnTo>
                <a:lnTo>
                  <a:pt x="4247" y="8654"/>
                </a:lnTo>
                <a:cubicBezTo>
                  <a:pt x="4247" y="9618"/>
                  <a:pt x="3480" y="10385"/>
                  <a:pt x="2517" y="10385"/>
                </a:cubicBezTo>
                <a:cubicBezTo>
                  <a:pt x="1571" y="10385"/>
                  <a:pt x="786" y="9618"/>
                  <a:pt x="786" y="8654"/>
                </a:cubicBezTo>
                <a:lnTo>
                  <a:pt x="786" y="1856"/>
                </a:lnTo>
                <a:cubicBezTo>
                  <a:pt x="786" y="1285"/>
                  <a:pt x="1268" y="803"/>
                  <a:pt x="1857" y="803"/>
                </a:cubicBezTo>
                <a:cubicBezTo>
                  <a:pt x="2445" y="803"/>
                  <a:pt x="2909" y="1285"/>
                  <a:pt x="2909" y="1856"/>
                </a:cubicBezTo>
                <a:lnTo>
                  <a:pt x="2909" y="8119"/>
                </a:lnTo>
                <a:cubicBezTo>
                  <a:pt x="2909" y="8351"/>
                  <a:pt x="2749" y="8511"/>
                  <a:pt x="2517" y="8511"/>
                </a:cubicBezTo>
                <a:cubicBezTo>
                  <a:pt x="2303" y="8511"/>
                  <a:pt x="2124" y="8351"/>
                  <a:pt x="2124" y="8119"/>
                </a:cubicBezTo>
                <a:lnTo>
                  <a:pt x="2124" y="4925"/>
                </a:lnTo>
                <a:lnTo>
                  <a:pt x="1321" y="4925"/>
                </a:lnTo>
                <a:lnTo>
                  <a:pt x="1321" y="8119"/>
                </a:lnTo>
                <a:cubicBezTo>
                  <a:pt x="1321" y="8779"/>
                  <a:pt x="1857" y="9314"/>
                  <a:pt x="2517" y="9314"/>
                </a:cubicBezTo>
                <a:cubicBezTo>
                  <a:pt x="3177" y="9314"/>
                  <a:pt x="3712" y="8779"/>
                  <a:pt x="3712" y="8119"/>
                </a:cubicBezTo>
                <a:lnTo>
                  <a:pt x="3712" y="1856"/>
                </a:lnTo>
                <a:cubicBezTo>
                  <a:pt x="3712" y="839"/>
                  <a:pt x="2891" y="0"/>
                  <a:pt x="185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/>
          <p:nvPr/>
        </p:nvSpPr>
        <p:spPr>
          <a:xfrm>
            <a:off x="4494094" y="3252656"/>
            <a:ext cx="3257700" cy="6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3305200" y="2002475"/>
            <a:ext cx="5581500" cy="89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</a:t>
            </a:r>
            <a:r>
              <a:rPr lang="en" sz="6000" dirty="0" smtClean="0"/>
              <a:t>you!</a:t>
            </a:r>
            <a:endParaRPr sz="6000" dirty="0"/>
          </a:p>
        </p:txBody>
      </p:sp>
      <p:sp>
        <p:nvSpPr>
          <p:cNvPr id="327" name="Google Shape;327;p32"/>
          <p:cNvSpPr txBox="1">
            <a:spLocks noGrp="1"/>
          </p:cNvSpPr>
          <p:nvPr>
            <p:ph type="body" idx="1"/>
          </p:nvPr>
        </p:nvSpPr>
        <p:spPr>
          <a:xfrm>
            <a:off x="4494094" y="3249058"/>
            <a:ext cx="3257700" cy="66993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bg1"/>
                </a:solidFill>
              </a:rPr>
              <a:t>Any Questions</a:t>
            </a:r>
            <a:r>
              <a:rPr lang="en" sz="2400" b="1" dirty="0">
                <a:solidFill>
                  <a:schemeClr val="bg1"/>
                </a:solidFill>
              </a:rPr>
              <a:t>?</a:t>
            </a:r>
            <a:endParaRPr sz="2400" b="1" dirty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35000" y="205442"/>
            <a:ext cx="4102100" cy="63373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2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Outline</a:t>
            </a:r>
            <a:endParaRPr lang="en-GB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610734"/>
              </p:ext>
            </p:extLst>
          </p:nvPr>
        </p:nvGraphicFramePr>
        <p:xfrm>
          <a:off x="5665694" y="177802"/>
          <a:ext cx="6070600" cy="6526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30084"/>
                <a:gridCol w="940516"/>
              </a:tblGrid>
              <a:tr h="483481">
                <a:tc>
                  <a:txBody>
                    <a:bodyPr/>
                    <a:lstStyle/>
                    <a:p>
                      <a:r>
                        <a:rPr lang="en-GB" sz="21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  <a:r>
                        <a:rPr lang="en-GB" sz="21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Slides</a:t>
                      </a: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6666">
                <a:tc>
                  <a:txBody>
                    <a:bodyPr/>
                    <a:lstStyle/>
                    <a:p>
                      <a:r>
                        <a:rPr lang="en-GB" sz="2100" b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Introduction</a:t>
                      </a:r>
                      <a:endParaRPr lang="en-GB" sz="2100" b="1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03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67700">
                <a:tc>
                  <a:txBody>
                    <a:bodyPr/>
                    <a:lstStyle/>
                    <a:p>
                      <a:r>
                        <a:rPr lang="en-GB" sz="2100" b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Statement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3024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Objective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05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4333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06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8847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Functional Requirements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64805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Timing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64805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Tools Used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4722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Diagrams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50229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</a:t>
                      </a:r>
                      <a:r>
                        <a:rPr lang="en-GB" sz="2100" b="1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Interface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8847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8847"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References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1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GB" sz="21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8664" marR="108664" marT="54331" marB="5433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5" y="1954212"/>
            <a:ext cx="3326829" cy="29495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079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817" y="-21542"/>
            <a:ext cx="10515600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05436" y="1792934"/>
            <a:ext cx="3388659" cy="4869378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24400" y="1792934"/>
            <a:ext cx="3388659" cy="4869378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</a:t>
            </a:r>
            <a:endParaRPr 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543364" y="1792934"/>
            <a:ext cx="3388659" cy="478716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GB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36628" y="614515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GB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055592" y="60824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GB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97653" y="6173416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GB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39939" y="2588204"/>
            <a:ext cx="339282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hiring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faces challenges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screening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subjective evaluations.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Overwhelmed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recruiters, time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constraints, and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lack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in-depth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of resumes.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"Hire-Hawk"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addresses these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the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cosine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similarity algorithm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 and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 analysis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59509" y="2682844"/>
            <a:ext cx="31184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Automates screening,</a:t>
            </a:r>
          </a:p>
          <a:p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saving time for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recruiters and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providing a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fair chance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job seekers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Enhances efficiency and</a:t>
            </a:r>
          </a:p>
          <a:p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in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matching skills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requirements.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Revolutionizes</a:t>
            </a:r>
          </a:p>
          <a:p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recruitment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GB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transparent and accessible </a:t>
            </a:r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platform.</a:t>
            </a:r>
            <a:endParaRPr lang="en-GB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05436" y="858499"/>
            <a:ext cx="110938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"Hire-Hawk: An Applicant Tracking System" </a:t>
            </a:r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simplifies and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modernize the recruitment process. </a:t>
            </a:r>
            <a:endParaRPr lang="en-GB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helps companies to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quickly find the right candidates without going through time-consuming and challenging </a:t>
            </a:r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678474" y="2568884"/>
            <a:ext cx="311843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online recruitment system.</a:t>
            </a:r>
          </a:p>
          <a:p>
            <a:endParaRPr lang="en-GB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Effective in Corporate Industries, Human 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 </a:t>
            </a:r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&amp;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Recruitment Agencies.</a:t>
            </a:r>
          </a:p>
          <a:p>
            <a:endParaRPr lang="en-GB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Applicant submissions with automated resume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0358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0" grpId="0"/>
      <p:bldP spid="21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1777725" y="1321750"/>
            <a:ext cx="8623500" cy="763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161;p20"/>
          <p:cNvSpPr txBox="1">
            <a:spLocks/>
          </p:cNvSpPr>
          <p:nvPr/>
        </p:nvSpPr>
        <p:spPr>
          <a:xfrm>
            <a:off x="1777725" y="2382468"/>
            <a:ext cx="8623500" cy="7526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0" i="0" u="none" strike="noStrike" cap="none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algn="l"/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a) To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challenges in traditional hiring processes characterized by manual screening and subjective evaluations.</a:t>
            </a:r>
          </a:p>
        </p:txBody>
      </p:sp>
      <p:sp>
        <p:nvSpPr>
          <p:cNvPr id="8" name="Google Shape;161;p20"/>
          <p:cNvSpPr txBox="1">
            <a:spLocks/>
          </p:cNvSpPr>
          <p:nvPr/>
        </p:nvSpPr>
        <p:spPr>
          <a:xfrm>
            <a:off x="1777725" y="3432304"/>
            <a:ext cx="8623500" cy="7526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0" i="0" u="none" strike="noStrike" cap="none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algn="l"/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b) To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alleviate the overwhelming workload on recruiters dealing with a high volume of resumes</a:t>
            </a:r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161;p20"/>
          <p:cNvSpPr txBox="1">
            <a:spLocks/>
          </p:cNvSpPr>
          <p:nvPr/>
        </p:nvSpPr>
        <p:spPr>
          <a:xfrm>
            <a:off x="1777725" y="4482140"/>
            <a:ext cx="8623500" cy="7526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0" i="0" u="none" strike="noStrike" cap="none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algn="l"/>
            <a:r>
              <a:rPr lang="en-GB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c) To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a transparent and efficient connection between employers and job seekers.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Times New Roman" panose="02020603050405020304" pitchFamily="18" charset="0"/>
              <a:ea typeface=""/>
              <a:cs typeface="Times New Roman" panose="02020603050405020304" pitchFamily="18" charset="0"/>
            </a:endParaRPr>
          </a:p>
        </p:txBody>
      </p:sp>
      <p:sp>
        <p:nvSpPr>
          <p:cNvPr id="3" name="Title"/>
          <p:cNvSpPr txBox="1">
            <a:spLocks noGrp="1"/>
          </p:cNvSpPr>
          <p:nvPr>
            <p:ph type="title" idx="4294967295"/>
          </p:nvPr>
        </p:nvSpPr>
        <p:spPr>
          <a:xfrm>
            <a:off x="952498" y="-208978"/>
            <a:ext cx="10287000" cy="12793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/>
          </a:bodyPr>
          <a:lstStyle/>
          <a:p>
            <a:pPr lvl="0"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11"/>
          <p:cNvCxnSpPr>
            <a:cxnSpLocks noMove="1" noResize="1"/>
          </p:cNvCxnSpPr>
          <p:nvPr/>
        </p:nvCxnSpPr>
        <p:spPr>
          <a:xfrm>
            <a:off x="2173574" y="2359563"/>
            <a:ext cx="7217451" cy="0"/>
          </a:xfrm>
          <a:prstGeom prst="straightConnector1">
            <a:avLst/>
          </a:prstGeom>
          <a:noFill/>
          <a:ln w="25402" cap="rnd">
            <a:solidFill>
              <a:srgbClr val="A2B2B5"/>
            </a:solidFill>
            <a:custDash>
              <a:ds d="100000" sp="100000"/>
            </a:custDash>
            <a:round/>
          </a:ln>
        </p:spPr>
      </p:cxnSp>
      <p:grpSp>
        <p:nvGrpSpPr>
          <p:cNvPr id="5" name="Content Placeholder"/>
          <p:cNvGrpSpPr/>
          <p:nvPr/>
        </p:nvGrpSpPr>
        <p:grpSpPr>
          <a:xfrm>
            <a:off x="232793" y="911441"/>
            <a:ext cx="11534950" cy="5742721"/>
            <a:chOff x="1138228" y="2695418"/>
            <a:chExt cx="11534950" cy="5742721"/>
          </a:xfrm>
        </p:grpSpPr>
        <p:sp>
          <p:nvSpPr>
            <p:cNvPr id="6" name="Freeform 5"/>
            <p:cNvSpPr/>
            <p:nvPr/>
          </p:nvSpPr>
          <p:spPr>
            <a:xfrm>
              <a:off x="1138228" y="2695418"/>
              <a:ext cx="4052776" cy="2573514"/>
            </a:xfrm>
            <a:custGeom>
              <a:avLst>
                <a:gd name="f1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2160"/>
                <a:gd name="f11" fmla="abs f4"/>
                <a:gd name="f12" fmla="abs f5"/>
                <a:gd name="f13" fmla="abs f6"/>
                <a:gd name="f14" fmla="*/ f8 1 180"/>
                <a:gd name="f15" fmla="val f10"/>
                <a:gd name="f16" fmla="+- 0 0 f2"/>
                <a:gd name="f17" fmla="?: f11 f4 1"/>
                <a:gd name="f18" fmla="?: f12 f5 1"/>
                <a:gd name="f19" fmla="?: f13 f6 1"/>
                <a:gd name="f20" fmla="*/ f9 f14 1"/>
                <a:gd name="f21" fmla="+- f7 f15 0"/>
                <a:gd name="f22" fmla="*/ f17 1 21600"/>
                <a:gd name="f23" fmla="*/ f18 1 21600"/>
                <a:gd name="f24" fmla="*/ 21600 f17 1"/>
                <a:gd name="f25" fmla="*/ 21600 f18 1"/>
                <a:gd name="f26" fmla="+- 0 0 f20"/>
                <a:gd name="f27" fmla="+- f7 0 f21"/>
                <a:gd name="f28" fmla="+- f21 0 f7"/>
                <a:gd name="f29" fmla="min f23 f22"/>
                <a:gd name="f30" fmla="*/ f24 1 f19"/>
                <a:gd name="f31" fmla="*/ f25 1 f19"/>
                <a:gd name="f32" fmla="*/ f26 f1 1"/>
                <a:gd name="f33" fmla="abs f27"/>
                <a:gd name="f34" fmla="abs f28"/>
                <a:gd name="f35" fmla="?: f27 f16 f2"/>
                <a:gd name="f36" fmla="?: f27 f2 f16"/>
                <a:gd name="f37" fmla="?: f27 f3 f2"/>
                <a:gd name="f38" fmla="?: f27 f2 f3"/>
                <a:gd name="f39" fmla="?: f28 f16 f2"/>
                <a:gd name="f40" fmla="?: f28 f2 f16"/>
                <a:gd name="f41" fmla="?: f27 0 f1"/>
                <a:gd name="f42" fmla="?: f27 f1 0"/>
                <a:gd name="f43" fmla="val f30"/>
                <a:gd name="f44" fmla="val f31"/>
                <a:gd name="f45" fmla="*/ f32 1 f8"/>
                <a:gd name="f46" fmla="?: f27 f38 f37"/>
                <a:gd name="f47" fmla="?: f27 f37 f38"/>
                <a:gd name="f48" fmla="?: f28 f36 f35"/>
                <a:gd name="f49" fmla="*/ f21 f29 1"/>
                <a:gd name="f50" fmla="*/ f7 f29 1"/>
                <a:gd name="f51" fmla="*/ f33 f29 1"/>
                <a:gd name="f52" fmla="*/ f34 f29 1"/>
                <a:gd name="f53" fmla="+- f44 0 f15"/>
                <a:gd name="f54" fmla="+- f43 0 f15"/>
                <a:gd name="f55" fmla="+- f45 0 f2"/>
                <a:gd name="f56" fmla="?: f28 f47 f46"/>
                <a:gd name="f57" fmla="*/ f44 f29 1"/>
                <a:gd name="f58" fmla="*/ f43 f29 1"/>
                <a:gd name="f59" fmla="+- f55 f2 0"/>
                <a:gd name="f60" fmla="+- f44 0 f53"/>
                <a:gd name="f61" fmla="+- f43 0 f54"/>
                <a:gd name="f62" fmla="+- f53 0 f44"/>
                <a:gd name="f63" fmla="+- f54 0 f43"/>
                <a:gd name="f64" fmla="*/ f53 f29 1"/>
                <a:gd name="f65" fmla="*/ f54 f29 1"/>
                <a:gd name="f66" fmla="*/ f59 f8 1"/>
                <a:gd name="f67" fmla="abs f60"/>
                <a:gd name="f68" fmla="?: f60 0 f1"/>
                <a:gd name="f69" fmla="?: f60 f1 0"/>
                <a:gd name="f70" fmla="?: f60 f39 f40"/>
                <a:gd name="f71" fmla="abs f61"/>
                <a:gd name="f72" fmla="abs f62"/>
                <a:gd name="f73" fmla="?: f61 f16 f2"/>
                <a:gd name="f74" fmla="?: f61 f2 f16"/>
                <a:gd name="f75" fmla="?: f61 f3 f2"/>
                <a:gd name="f76" fmla="?: f61 f2 f3"/>
                <a:gd name="f77" fmla="abs f63"/>
                <a:gd name="f78" fmla="?: f63 f16 f2"/>
                <a:gd name="f79" fmla="?: f63 f2 f16"/>
                <a:gd name="f80" fmla="?: f63 f42 f41"/>
                <a:gd name="f81" fmla="?: f63 f41 f42"/>
                <a:gd name="f82" fmla="*/ f66 1 f1"/>
                <a:gd name="f83" fmla="?: f28 f69 f68"/>
                <a:gd name="f84" fmla="?: f28 f68 f69"/>
                <a:gd name="f85" fmla="?: f61 f76 f75"/>
                <a:gd name="f86" fmla="?: f61 f75 f76"/>
                <a:gd name="f87" fmla="?: f62 f74 f73"/>
                <a:gd name="f88" fmla="?: f27 f80 f81"/>
                <a:gd name="f89" fmla="?: f27 f78 f79"/>
                <a:gd name="f90" fmla="*/ f67 f29 1"/>
                <a:gd name="f91" fmla="*/ f71 f29 1"/>
                <a:gd name="f92" fmla="*/ f72 f29 1"/>
                <a:gd name="f93" fmla="*/ f77 f29 1"/>
                <a:gd name="f94" fmla="+- 0 0 f82"/>
                <a:gd name="f95" fmla="?: f60 f83 f84"/>
                <a:gd name="f96" fmla="?: f62 f86 f85"/>
                <a:gd name="f97" fmla="+- 0 0 f94"/>
                <a:gd name="f98" fmla="*/ f97 f1 1"/>
                <a:gd name="f99" fmla="*/ f98 1 f8"/>
                <a:gd name="f100" fmla="+- f99 0 f2"/>
                <a:gd name="f101" fmla="cos 1 f100"/>
                <a:gd name="f102" fmla="+- 0 0 f101"/>
                <a:gd name="f103" fmla="+- 0 0 f102"/>
                <a:gd name="f104" fmla="val f103"/>
                <a:gd name="f105" fmla="+- 0 0 f104"/>
                <a:gd name="f106" fmla="*/ f15 f105 1"/>
                <a:gd name="f107" fmla="*/ f106 3163 1"/>
                <a:gd name="f108" fmla="*/ f107 1 7636"/>
                <a:gd name="f109" fmla="+- f7 f108 0"/>
                <a:gd name="f110" fmla="+- f43 0 f108"/>
                <a:gd name="f111" fmla="+- f44 0 f108"/>
                <a:gd name="f112" fmla="*/ f109 f29 1"/>
                <a:gd name="f113" fmla="*/ f110 f29 1"/>
                <a:gd name="f114" fmla="*/ f11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2" t="f112" r="f113" b="f114"/>
              <a:pathLst>
                <a:path>
                  <a:moveTo>
                    <a:pt x="f49" y="f50"/>
                  </a:moveTo>
                  <a:arcTo wR="f51" hR="f52" stAng="f56" swAng="f48"/>
                  <a:lnTo>
                    <a:pt x="f50" y="f64"/>
                  </a:lnTo>
                  <a:arcTo wR="f52" hR="f90" stAng="f95" swAng="f70"/>
                  <a:lnTo>
                    <a:pt x="f65" y="f57"/>
                  </a:lnTo>
                  <a:arcTo wR="f91" hR="f92" stAng="f96" swAng="f87"/>
                  <a:lnTo>
                    <a:pt x="f58" y="f49"/>
                  </a:lnTo>
                  <a:arcTo wR="f93" hR="f51" stAng="f88" swAng="f89"/>
                  <a:close/>
                </a:path>
              </a:pathLst>
            </a:custGeom>
            <a:solidFill>
              <a:srgbClr val="C39790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Times New Roman" panose="02020603050405020304" pitchFamily="18" charset="0"/>
                <a:ea typeface=""/>
                <a:cs typeface="Times New Roman" panose="02020603050405020304" pitchFamily="18" charset="0"/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1314656" y="2970050"/>
              <a:ext cx="4052776" cy="2573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52779"/>
                <a:gd name="f7" fmla="val 2573514"/>
                <a:gd name="f8" fmla="val 257351"/>
                <a:gd name="f9" fmla="val 115220"/>
                <a:gd name="f10" fmla="val 3795428"/>
                <a:gd name="f11" fmla="val 3937559"/>
                <a:gd name="f12" fmla="val 2316163"/>
                <a:gd name="f13" fmla="val 2458294"/>
                <a:gd name="f14" fmla="+- 0 0 -90"/>
                <a:gd name="f15" fmla="*/ f3 1 4052779"/>
                <a:gd name="f16" fmla="*/ f4 1 2573514"/>
                <a:gd name="f17" fmla="+- f7 0 f5"/>
                <a:gd name="f18" fmla="+- f6 0 f5"/>
                <a:gd name="f19" fmla="*/ f14 f0 1"/>
                <a:gd name="f20" fmla="*/ f18 1 4052779"/>
                <a:gd name="f21" fmla="*/ f17 1 2573514"/>
                <a:gd name="f22" fmla="*/ 0 f18 1"/>
                <a:gd name="f23" fmla="*/ 257351 f17 1"/>
                <a:gd name="f24" fmla="*/ 257351 f18 1"/>
                <a:gd name="f25" fmla="*/ 0 f17 1"/>
                <a:gd name="f26" fmla="*/ 3795428 f18 1"/>
                <a:gd name="f27" fmla="*/ 4052779 f18 1"/>
                <a:gd name="f28" fmla="*/ 2316163 f17 1"/>
                <a:gd name="f29" fmla="*/ 2573514 f17 1"/>
                <a:gd name="f30" fmla="*/ f19 1 f2"/>
                <a:gd name="f31" fmla="*/ f22 1 4052779"/>
                <a:gd name="f32" fmla="*/ f23 1 2573514"/>
                <a:gd name="f33" fmla="*/ f24 1 4052779"/>
                <a:gd name="f34" fmla="*/ f25 1 2573514"/>
                <a:gd name="f35" fmla="*/ f26 1 4052779"/>
                <a:gd name="f36" fmla="*/ f27 1 4052779"/>
                <a:gd name="f37" fmla="*/ f28 1 2573514"/>
                <a:gd name="f38" fmla="*/ f29 1 257351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4052779" h="257351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C39790"/>
              </a:solidFill>
              <a:prstDash val="solid"/>
              <a:miter/>
            </a:ln>
          </p:spPr>
          <p:txBody>
            <a:bodyPr vert="horz" wrap="square" lIns="182057" tIns="182057" rIns="182057" bIns="182057" anchor="ctr" anchorCtr="1" compatLnSpc="1">
              <a:noAutofit/>
            </a:bodyPr>
            <a:lstStyle/>
            <a:p>
              <a:pPr algn="ctr"/>
              <a:r>
                <a:rPr lang="en-GB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 analyse </a:t>
              </a:r>
              <a:r>
                <a:rPr lang="en-GB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applied applicant resumes and assist HR in the recruitment</a:t>
              </a:r>
            </a:p>
          </p:txBody>
        </p:sp>
        <p:sp>
          <p:nvSpPr>
            <p:cNvPr id="8" name="Freeform 7"/>
            <p:cNvSpPr/>
            <p:nvPr/>
          </p:nvSpPr>
          <p:spPr>
            <a:xfrm>
              <a:off x="8343995" y="2695418"/>
              <a:ext cx="4052776" cy="2573514"/>
            </a:xfrm>
            <a:custGeom>
              <a:avLst>
                <a:gd name="f1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2160"/>
                <a:gd name="f11" fmla="abs f4"/>
                <a:gd name="f12" fmla="abs f5"/>
                <a:gd name="f13" fmla="abs f6"/>
                <a:gd name="f14" fmla="*/ f8 1 180"/>
                <a:gd name="f15" fmla="val f10"/>
                <a:gd name="f16" fmla="+- 0 0 f2"/>
                <a:gd name="f17" fmla="?: f11 f4 1"/>
                <a:gd name="f18" fmla="?: f12 f5 1"/>
                <a:gd name="f19" fmla="?: f13 f6 1"/>
                <a:gd name="f20" fmla="*/ f9 f14 1"/>
                <a:gd name="f21" fmla="+- f7 f15 0"/>
                <a:gd name="f22" fmla="*/ f17 1 21600"/>
                <a:gd name="f23" fmla="*/ f18 1 21600"/>
                <a:gd name="f24" fmla="*/ 21600 f17 1"/>
                <a:gd name="f25" fmla="*/ 21600 f18 1"/>
                <a:gd name="f26" fmla="+- 0 0 f20"/>
                <a:gd name="f27" fmla="+- f7 0 f21"/>
                <a:gd name="f28" fmla="+- f21 0 f7"/>
                <a:gd name="f29" fmla="min f23 f22"/>
                <a:gd name="f30" fmla="*/ f24 1 f19"/>
                <a:gd name="f31" fmla="*/ f25 1 f19"/>
                <a:gd name="f32" fmla="*/ f26 f1 1"/>
                <a:gd name="f33" fmla="abs f27"/>
                <a:gd name="f34" fmla="abs f28"/>
                <a:gd name="f35" fmla="?: f27 f16 f2"/>
                <a:gd name="f36" fmla="?: f27 f2 f16"/>
                <a:gd name="f37" fmla="?: f27 f3 f2"/>
                <a:gd name="f38" fmla="?: f27 f2 f3"/>
                <a:gd name="f39" fmla="?: f28 f16 f2"/>
                <a:gd name="f40" fmla="?: f28 f2 f16"/>
                <a:gd name="f41" fmla="?: f27 0 f1"/>
                <a:gd name="f42" fmla="?: f27 f1 0"/>
                <a:gd name="f43" fmla="val f30"/>
                <a:gd name="f44" fmla="val f31"/>
                <a:gd name="f45" fmla="*/ f32 1 f8"/>
                <a:gd name="f46" fmla="?: f27 f38 f37"/>
                <a:gd name="f47" fmla="?: f27 f37 f38"/>
                <a:gd name="f48" fmla="?: f28 f36 f35"/>
                <a:gd name="f49" fmla="*/ f21 f29 1"/>
                <a:gd name="f50" fmla="*/ f7 f29 1"/>
                <a:gd name="f51" fmla="*/ f33 f29 1"/>
                <a:gd name="f52" fmla="*/ f34 f29 1"/>
                <a:gd name="f53" fmla="+- f44 0 f15"/>
                <a:gd name="f54" fmla="+- f43 0 f15"/>
                <a:gd name="f55" fmla="+- f45 0 f2"/>
                <a:gd name="f56" fmla="?: f28 f47 f46"/>
                <a:gd name="f57" fmla="*/ f44 f29 1"/>
                <a:gd name="f58" fmla="*/ f43 f29 1"/>
                <a:gd name="f59" fmla="+- f55 f2 0"/>
                <a:gd name="f60" fmla="+- f44 0 f53"/>
                <a:gd name="f61" fmla="+- f43 0 f54"/>
                <a:gd name="f62" fmla="+- f53 0 f44"/>
                <a:gd name="f63" fmla="+- f54 0 f43"/>
                <a:gd name="f64" fmla="*/ f53 f29 1"/>
                <a:gd name="f65" fmla="*/ f54 f29 1"/>
                <a:gd name="f66" fmla="*/ f59 f8 1"/>
                <a:gd name="f67" fmla="abs f60"/>
                <a:gd name="f68" fmla="?: f60 0 f1"/>
                <a:gd name="f69" fmla="?: f60 f1 0"/>
                <a:gd name="f70" fmla="?: f60 f39 f40"/>
                <a:gd name="f71" fmla="abs f61"/>
                <a:gd name="f72" fmla="abs f62"/>
                <a:gd name="f73" fmla="?: f61 f16 f2"/>
                <a:gd name="f74" fmla="?: f61 f2 f16"/>
                <a:gd name="f75" fmla="?: f61 f3 f2"/>
                <a:gd name="f76" fmla="?: f61 f2 f3"/>
                <a:gd name="f77" fmla="abs f63"/>
                <a:gd name="f78" fmla="?: f63 f16 f2"/>
                <a:gd name="f79" fmla="?: f63 f2 f16"/>
                <a:gd name="f80" fmla="?: f63 f42 f41"/>
                <a:gd name="f81" fmla="?: f63 f41 f42"/>
                <a:gd name="f82" fmla="*/ f66 1 f1"/>
                <a:gd name="f83" fmla="?: f28 f69 f68"/>
                <a:gd name="f84" fmla="?: f28 f68 f69"/>
                <a:gd name="f85" fmla="?: f61 f76 f75"/>
                <a:gd name="f86" fmla="?: f61 f75 f76"/>
                <a:gd name="f87" fmla="?: f62 f74 f73"/>
                <a:gd name="f88" fmla="?: f27 f80 f81"/>
                <a:gd name="f89" fmla="?: f27 f78 f79"/>
                <a:gd name="f90" fmla="*/ f67 f29 1"/>
                <a:gd name="f91" fmla="*/ f71 f29 1"/>
                <a:gd name="f92" fmla="*/ f72 f29 1"/>
                <a:gd name="f93" fmla="*/ f77 f29 1"/>
                <a:gd name="f94" fmla="+- 0 0 f82"/>
                <a:gd name="f95" fmla="?: f60 f83 f84"/>
                <a:gd name="f96" fmla="?: f62 f86 f85"/>
                <a:gd name="f97" fmla="+- 0 0 f94"/>
                <a:gd name="f98" fmla="*/ f97 f1 1"/>
                <a:gd name="f99" fmla="*/ f98 1 f8"/>
                <a:gd name="f100" fmla="+- f99 0 f2"/>
                <a:gd name="f101" fmla="cos 1 f100"/>
                <a:gd name="f102" fmla="+- 0 0 f101"/>
                <a:gd name="f103" fmla="+- 0 0 f102"/>
                <a:gd name="f104" fmla="val f103"/>
                <a:gd name="f105" fmla="+- 0 0 f104"/>
                <a:gd name="f106" fmla="*/ f15 f105 1"/>
                <a:gd name="f107" fmla="*/ f106 3163 1"/>
                <a:gd name="f108" fmla="*/ f107 1 7636"/>
                <a:gd name="f109" fmla="+- f7 f108 0"/>
                <a:gd name="f110" fmla="+- f43 0 f108"/>
                <a:gd name="f111" fmla="+- f44 0 f108"/>
                <a:gd name="f112" fmla="*/ f109 f29 1"/>
                <a:gd name="f113" fmla="*/ f110 f29 1"/>
                <a:gd name="f114" fmla="*/ f11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2" t="f112" r="f113" b="f114"/>
              <a:pathLst>
                <a:path>
                  <a:moveTo>
                    <a:pt x="f49" y="f50"/>
                  </a:moveTo>
                  <a:arcTo wR="f51" hR="f52" stAng="f56" swAng="f48"/>
                  <a:lnTo>
                    <a:pt x="f50" y="f64"/>
                  </a:lnTo>
                  <a:arcTo wR="f52" hR="f90" stAng="f95" swAng="f70"/>
                  <a:lnTo>
                    <a:pt x="f65" y="f57"/>
                  </a:lnTo>
                  <a:arcTo wR="f91" hR="f92" stAng="f96" swAng="f87"/>
                  <a:lnTo>
                    <a:pt x="f58" y="f49"/>
                  </a:lnTo>
                  <a:arcTo wR="f93" hR="f51" stAng="f88" swAng="f89"/>
                  <a:close/>
                </a:path>
              </a:pathLst>
            </a:custGeom>
            <a:solidFill>
              <a:srgbClr val="C39790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Times New Roman" panose="02020603050405020304" pitchFamily="18" charset="0"/>
                <a:ea typeface=""/>
                <a:cs typeface="Times New Roman" panose="02020603050405020304" pitchFamily="18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8620402" y="2970050"/>
              <a:ext cx="4052776" cy="2573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52779"/>
                <a:gd name="f7" fmla="val 2573514"/>
                <a:gd name="f8" fmla="val 257351"/>
                <a:gd name="f9" fmla="val 115220"/>
                <a:gd name="f10" fmla="val 3795428"/>
                <a:gd name="f11" fmla="val 3937559"/>
                <a:gd name="f12" fmla="val 2316163"/>
                <a:gd name="f13" fmla="val 2458294"/>
                <a:gd name="f14" fmla="+- 0 0 -90"/>
                <a:gd name="f15" fmla="*/ f3 1 4052779"/>
                <a:gd name="f16" fmla="*/ f4 1 2573514"/>
                <a:gd name="f17" fmla="+- f7 0 f5"/>
                <a:gd name="f18" fmla="+- f6 0 f5"/>
                <a:gd name="f19" fmla="*/ f14 f0 1"/>
                <a:gd name="f20" fmla="*/ f18 1 4052779"/>
                <a:gd name="f21" fmla="*/ f17 1 2573514"/>
                <a:gd name="f22" fmla="*/ 0 f18 1"/>
                <a:gd name="f23" fmla="*/ 257351 f17 1"/>
                <a:gd name="f24" fmla="*/ 257351 f18 1"/>
                <a:gd name="f25" fmla="*/ 0 f17 1"/>
                <a:gd name="f26" fmla="*/ 3795428 f18 1"/>
                <a:gd name="f27" fmla="*/ 4052779 f18 1"/>
                <a:gd name="f28" fmla="*/ 2316163 f17 1"/>
                <a:gd name="f29" fmla="*/ 2573514 f17 1"/>
                <a:gd name="f30" fmla="*/ f19 1 f2"/>
                <a:gd name="f31" fmla="*/ f22 1 4052779"/>
                <a:gd name="f32" fmla="*/ f23 1 2573514"/>
                <a:gd name="f33" fmla="*/ f24 1 4052779"/>
                <a:gd name="f34" fmla="*/ f25 1 2573514"/>
                <a:gd name="f35" fmla="*/ f26 1 4052779"/>
                <a:gd name="f36" fmla="*/ f27 1 4052779"/>
                <a:gd name="f37" fmla="*/ f28 1 2573514"/>
                <a:gd name="f38" fmla="*/ f29 1 257351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4052779" h="257351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C39790"/>
              </a:solidFill>
              <a:prstDash val="solid"/>
              <a:miter/>
            </a:ln>
          </p:spPr>
          <p:txBody>
            <a:bodyPr vert="horz" wrap="square" lIns="182057" tIns="182057" rIns="182057" bIns="182057" anchor="ctr" anchorCtr="1" compatLnSpc="1">
              <a:noAutofit/>
            </a:bodyPr>
            <a:lstStyle/>
            <a:p>
              <a:pPr algn="ctr"/>
              <a:r>
                <a:rPr lang="en-GB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 save time by automating the initial screening of resumes 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975045" y="5683311"/>
              <a:ext cx="4052776" cy="2573514"/>
            </a:xfrm>
            <a:custGeom>
              <a:avLst>
                <a:gd name="f10" fmla="val 216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2160"/>
                <a:gd name="f11" fmla="abs f4"/>
                <a:gd name="f12" fmla="abs f5"/>
                <a:gd name="f13" fmla="abs f6"/>
                <a:gd name="f14" fmla="*/ f8 1 180"/>
                <a:gd name="f15" fmla="val f10"/>
                <a:gd name="f16" fmla="+- 0 0 f2"/>
                <a:gd name="f17" fmla="?: f11 f4 1"/>
                <a:gd name="f18" fmla="?: f12 f5 1"/>
                <a:gd name="f19" fmla="?: f13 f6 1"/>
                <a:gd name="f20" fmla="*/ f9 f14 1"/>
                <a:gd name="f21" fmla="+- f7 f15 0"/>
                <a:gd name="f22" fmla="*/ f17 1 21600"/>
                <a:gd name="f23" fmla="*/ f18 1 21600"/>
                <a:gd name="f24" fmla="*/ 21600 f17 1"/>
                <a:gd name="f25" fmla="*/ 21600 f18 1"/>
                <a:gd name="f26" fmla="+- 0 0 f20"/>
                <a:gd name="f27" fmla="+- f7 0 f21"/>
                <a:gd name="f28" fmla="+- f21 0 f7"/>
                <a:gd name="f29" fmla="min f23 f22"/>
                <a:gd name="f30" fmla="*/ f24 1 f19"/>
                <a:gd name="f31" fmla="*/ f25 1 f19"/>
                <a:gd name="f32" fmla="*/ f26 f1 1"/>
                <a:gd name="f33" fmla="abs f27"/>
                <a:gd name="f34" fmla="abs f28"/>
                <a:gd name="f35" fmla="?: f27 f16 f2"/>
                <a:gd name="f36" fmla="?: f27 f2 f16"/>
                <a:gd name="f37" fmla="?: f27 f3 f2"/>
                <a:gd name="f38" fmla="?: f27 f2 f3"/>
                <a:gd name="f39" fmla="?: f28 f16 f2"/>
                <a:gd name="f40" fmla="?: f28 f2 f16"/>
                <a:gd name="f41" fmla="?: f27 0 f1"/>
                <a:gd name="f42" fmla="?: f27 f1 0"/>
                <a:gd name="f43" fmla="val f30"/>
                <a:gd name="f44" fmla="val f31"/>
                <a:gd name="f45" fmla="*/ f32 1 f8"/>
                <a:gd name="f46" fmla="?: f27 f38 f37"/>
                <a:gd name="f47" fmla="?: f27 f37 f38"/>
                <a:gd name="f48" fmla="?: f28 f36 f35"/>
                <a:gd name="f49" fmla="*/ f21 f29 1"/>
                <a:gd name="f50" fmla="*/ f7 f29 1"/>
                <a:gd name="f51" fmla="*/ f33 f29 1"/>
                <a:gd name="f52" fmla="*/ f34 f29 1"/>
                <a:gd name="f53" fmla="+- f44 0 f15"/>
                <a:gd name="f54" fmla="+- f43 0 f15"/>
                <a:gd name="f55" fmla="+- f45 0 f2"/>
                <a:gd name="f56" fmla="?: f28 f47 f46"/>
                <a:gd name="f57" fmla="*/ f44 f29 1"/>
                <a:gd name="f58" fmla="*/ f43 f29 1"/>
                <a:gd name="f59" fmla="+- f55 f2 0"/>
                <a:gd name="f60" fmla="+- f44 0 f53"/>
                <a:gd name="f61" fmla="+- f43 0 f54"/>
                <a:gd name="f62" fmla="+- f53 0 f44"/>
                <a:gd name="f63" fmla="+- f54 0 f43"/>
                <a:gd name="f64" fmla="*/ f53 f29 1"/>
                <a:gd name="f65" fmla="*/ f54 f29 1"/>
                <a:gd name="f66" fmla="*/ f59 f8 1"/>
                <a:gd name="f67" fmla="abs f60"/>
                <a:gd name="f68" fmla="?: f60 0 f1"/>
                <a:gd name="f69" fmla="?: f60 f1 0"/>
                <a:gd name="f70" fmla="?: f60 f39 f40"/>
                <a:gd name="f71" fmla="abs f61"/>
                <a:gd name="f72" fmla="abs f62"/>
                <a:gd name="f73" fmla="?: f61 f16 f2"/>
                <a:gd name="f74" fmla="?: f61 f2 f16"/>
                <a:gd name="f75" fmla="?: f61 f3 f2"/>
                <a:gd name="f76" fmla="?: f61 f2 f3"/>
                <a:gd name="f77" fmla="abs f63"/>
                <a:gd name="f78" fmla="?: f63 f16 f2"/>
                <a:gd name="f79" fmla="?: f63 f2 f16"/>
                <a:gd name="f80" fmla="?: f63 f42 f41"/>
                <a:gd name="f81" fmla="?: f63 f41 f42"/>
                <a:gd name="f82" fmla="*/ f66 1 f1"/>
                <a:gd name="f83" fmla="?: f28 f69 f68"/>
                <a:gd name="f84" fmla="?: f28 f68 f69"/>
                <a:gd name="f85" fmla="?: f61 f76 f75"/>
                <a:gd name="f86" fmla="?: f61 f75 f76"/>
                <a:gd name="f87" fmla="?: f62 f74 f73"/>
                <a:gd name="f88" fmla="?: f27 f80 f81"/>
                <a:gd name="f89" fmla="?: f27 f78 f79"/>
                <a:gd name="f90" fmla="*/ f67 f29 1"/>
                <a:gd name="f91" fmla="*/ f71 f29 1"/>
                <a:gd name="f92" fmla="*/ f72 f29 1"/>
                <a:gd name="f93" fmla="*/ f77 f29 1"/>
                <a:gd name="f94" fmla="+- 0 0 f82"/>
                <a:gd name="f95" fmla="?: f60 f83 f84"/>
                <a:gd name="f96" fmla="?: f62 f86 f85"/>
                <a:gd name="f97" fmla="+- 0 0 f94"/>
                <a:gd name="f98" fmla="*/ f97 f1 1"/>
                <a:gd name="f99" fmla="*/ f98 1 f8"/>
                <a:gd name="f100" fmla="+- f99 0 f2"/>
                <a:gd name="f101" fmla="cos 1 f100"/>
                <a:gd name="f102" fmla="+- 0 0 f101"/>
                <a:gd name="f103" fmla="+- 0 0 f102"/>
                <a:gd name="f104" fmla="val f103"/>
                <a:gd name="f105" fmla="+- 0 0 f104"/>
                <a:gd name="f106" fmla="*/ f15 f105 1"/>
                <a:gd name="f107" fmla="*/ f106 3163 1"/>
                <a:gd name="f108" fmla="*/ f107 1 7636"/>
                <a:gd name="f109" fmla="+- f7 f108 0"/>
                <a:gd name="f110" fmla="+- f43 0 f108"/>
                <a:gd name="f111" fmla="+- f44 0 f108"/>
                <a:gd name="f112" fmla="*/ f109 f29 1"/>
                <a:gd name="f113" fmla="*/ f110 f29 1"/>
                <a:gd name="f114" fmla="*/ f11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2" t="f112" r="f113" b="f114"/>
              <a:pathLst>
                <a:path>
                  <a:moveTo>
                    <a:pt x="f49" y="f50"/>
                  </a:moveTo>
                  <a:arcTo wR="f51" hR="f52" stAng="f56" swAng="f48"/>
                  <a:lnTo>
                    <a:pt x="f50" y="f64"/>
                  </a:lnTo>
                  <a:arcTo wR="f52" hR="f90" stAng="f95" swAng="f70"/>
                  <a:lnTo>
                    <a:pt x="f65" y="f57"/>
                  </a:lnTo>
                  <a:arcTo wR="f91" hR="f92" stAng="f96" swAng="f87"/>
                  <a:lnTo>
                    <a:pt x="f58" y="f49"/>
                  </a:lnTo>
                  <a:arcTo wR="f93" hR="f51" stAng="f88" swAng="f89"/>
                  <a:close/>
                </a:path>
              </a:pathLst>
            </a:custGeom>
            <a:solidFill>
              <a:srgbClr val="C39790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Times New Roman" panose="02020603050405020304" pitchFamily="18" charset="0"/>
                <a:ea typeface=""/>
                <a:cs typeface="Times New Roman" panose="02020603050405020304" pitchFamily="18" charset="0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5367432" y="5864625"/>
              <a:ext cx="4052776" cy="257351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052779"/>
                <a:gd name="f7" fmla="val 2573514"/>
                <a:gd name="f8" fmla="val 257351"/>
                <a:gd name="f9" fmla="val 115220"/>
                <a:gd name="f10" fmla="val 3795428"/>
                <a:gd name="f11" fmla="val 3937559"/>
                <a:gd name="f12" fmla="val 2316163"/>
                <a:gd name="f13" fmla="val 2458294"/>
                <a:gd name="f14" fmla="+- 0 0 -90"/>
                <a:gd name="f15" fmla="*/ f3 1 4052779"/>
                <a:gd name="f16" fmla="*/ f4 1 2573514"/>
                <a:gd name="f17" fmla="+- f7 0 f5"/>
                <a:gd name="f18" fmla="+- f6 0 f5"/>
                <a:gd name="f19" fmla="*/ f14 f0 1"/>
                <a:gd name="f20" fmla="*/ f18 1 4052779"/>
                <a:gd name="f21" fmla="*/ f17 1 2573514"/>
                <a:gd name="f22" fmla="*/ 0 f18 1"/>
                <a:gd name="f23" fmla="*/ 257351 f17 1"/>
                <a:gd name="f24" fmla="*/ 257351 f18 1"/>
                <a:gd name="f25" fmla="*/ 0 f17 1"/>
                <a:gd name="f26" fmla="*/ 3795428 f18 1"/>
                <a:gd name="f27" fmla="*/ 4052779 f18 1"/>
                <a:gd name="f28" fmla="*/ 2316163 f17 1"/>
                <a:gd name="f29" fmla="*/ 2573514 f17 1"/>
                <a:gd name="f30" fmla="*/ f19 1 f2"/>
                <a:gd name="f31" fmla="*/ f22 1 4052779"/>
                <a:gd name="f32" fmla="*/ f23 1 2573514"/>
                <a:gd name="f33" fmla="*/ f24 1 4052779"/>
                <a:gd name="f34" fmla="*/ f25 1 2573514"/>
                <a:gd name="f35" fmla="*/ f26 1 4052779"/>
                <a:gd name="f36" fmla="*/ f27 1 4052779"/>
                <a:gd name="f37" fmla="*/ f28 1 2573514"/>
                <a:gd name="f38" fmla="*/ f29 1 257351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4052779" h="257351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C39790"/>
              </a:solidFill>
              <a:prstDash val="solid"/>
              <a:miter/>
            </a:ln>
          </p:spPr>
          <p:txBody>
            <a:bodyPr vert="horz" wrap="square" lIns="182057" tIns="182057" rIns="182057" bIns="182057" anchor="ctr" anchorCtr="1" compatLnSpc="1">
              <a:noAutofit/>
            </a:bodyPr>
            <a:lstStyle/>
            <a:p>
              <a:pPr algn="ctr"/>
              <a:r>
                <a:rPr lang="en-GB" sz="2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 identify qualified candidates quickly and easily</a:t>
              </a:r>
            </a:p>
          </p:txBody>
        </p:sp>
      </p:grpSp>
      <p:sp>
        <p:nvSpPr>
          <p:cNvPr id="12" name="Rectangle 11"/>
          <p:cNvSpPr/>
          <p:nvPr/>
        </p:nvSpPr>
        <p:spPr>
          <a:xfrm>
            <a:off x="4518362" y="2210638"/>
            <a:ext cx="2920198" cy="221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3859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758" y="-92574"/>
            <a:ext cx="3385736" cy="803275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9208" y="2581834"/>
            <a:ext cx="2208839" cy="200937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</a:t>
            </a:r>
          </a:p>
          <a:p>
            <a:pPr algn="ctr"/>
            <a:r>
              <a:rPr lang="en-GB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Authentication</a:t>
            </a:r>
            <a:endParaRPr lang="en-GB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09621" y="2581834"/>
            <a:ext cx="2628899" cy="200937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Resume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20094" y="2581834"/>
            <a:ext cx="2628899" cy="20093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Vectorization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30567" y="2581834"/>
            <a:ext cx="2628899" cy="200937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 Algorithm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Arrow Connector 9"/>
          <p:cNvCxnSpPr>
            <a:stCxn id="4" idx="3"/>
            <a:endCxn id="5" idx="1"/>
          </p:cNvCxnSpPr>
          <p:nvPr/>
        </p:nvCxnSpPr>
        <p:spPr>
          <a:xfrm>
            <a:off x="2528047" y="3586522"/>
            <a:ext cx="481574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>
            <a:off x="5638520" y="3586522"/>
            <a:ext cx="481574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  <a:endCxn id="7" idx="1"/>
          </p:cNvCxnSpPr>
          <p:nvPr/>
        </p:nvCxnSpPr>
        <p:spPr>
          <a:xfrm>
            <a:off x="8748993" y="3586522"/>
            <a:ext cx="481574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601668" y="4814046"/>
            <a:ext cx="2628899" cy="19788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Applicant Ranking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Elbow Connector 26"/>
          <p:cNvCxnSpPr/>
          <p:nvPr/>
        </p:nvCxnSpPr>
        <p:spPr>
          <a:xfrm rot="5400000">
            <a:off x="9281661" y="4540116"/>
            <a:ext cx="1212263" cy="1314450"/>
          </a:xfrm>
          <a:prstGeom prst="bentConnector2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4" idx="0"/>
            <a:endCxn id="18" idx="1"/>
          </p:cNvCxnSpPr>
          <p:nvPr/>
        </p:nvCxnSpPr>
        <p:spPr>
          <a:xfrm rot="5400000" flipH="1" flipV="1">
            <a:off x="1331079" y="1294655"/>
            <a:ext cx="1379728" cy="1194631"/>
          </a:xfrm>
          <a:prstGeom prst="bentConnector2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904383" y="570252"/>
            <a:ext cx="2628899" cy="111433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Job Description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9" name="Straight Arrow Connector 78"/>
          <p:cNvCxnSpPr>
            <a:stCxn id="57" idx="3"/>
            <a:endCxn id="83" idx="1"/>
          </p:cNvCxnSpPr>
          <p:nvPr/>
        </p:nvCxnSpPr>
        <p:spPr>
          <a:xfrm>
            <a:off x="8533282" y="1127419"/>
            <a:ext cx="456498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8989780" y="374243"/>
            <a:ext cx="2628899" cy="15063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Vectorization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6" name="Elbow Connector 85"/>
          <p:cNvCxnSpPr>
            <a:stCxn id="83" idx="3"/>
            <a:endCxn id="7" idx="0"/>
          </p:cNvCxnSpPr>
          <p:nvPr/>
        </p:nvCxnSpPr>
        <p:spPr>
          <a:xfrm flipH="1">
            <a:off x="10545017" y="1127419"/>
            <a:ext cx="1073662" cy="1454415"/>
          </a:xfrm>
          <a:prstGeom prst="bentConnector4">
            <a:avLst>
              <a:gd name="adj1" fmla="val -21292"/>
              <a:gd name="adj2" fmla="val 75893"/>
            </a:avLst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618259" y="719626"/>
            <a:ext cx="2628899" cy="96495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Job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/>
          <p:cNvCxnSpPr>
            <a:endCxn id="57" idx="1"/>
          </p:cNvCxnSpPr>
          <p:nvPr/>
        </p:nvCxnSpPr>
        <p:spPr>
          <a:xfrm>
            <a:off x="5247158" y="1122080"/>
            <a:ext cx="657225" cy="5339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6695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912650" y="974375"/>
            <a:ext cx="103668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FUNCTIONAL REQUIREMENT</a:t>
            </a:r>
            <a:endParaRPr dirty="0"/>
          </a:p>
        </p:txBody>
      </p:sp>
      <p:sp>
        <p:nvSpPr>
          <p:cNvPr id="244" name="Google Shape;244;p29"/>
          <p:cNvSpPr txBox="1">
            <a:spLocks noGrp="1"/>
          </p:cNvSpPr>
          <p:nvPr>
            <p:ph type="body" idx="7"/>
          </p:nvPr>
        </p:nvSpPr>
        <p:spPr>
          <a:xfrm>
            <a:off x="3051626" y="2952874"/>
            <a:ext cx="1810800" cy="285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270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</a:p>
        </p:txBody>
      </p:sp>
      <p:sp>
        <p:nvSpPr>
          <p:cNvPr id="245" name="Google Shape;245;p29"/>
          <p:cNvSpPr txBox="1">
            <a:spLocks noGrp="1"/>
          </p:cNvSpPr>
          <p:nvPr>
            <p:ph type="body" idx="8"/>
          </p:nvPr>
        </p:nvSpPr>
        <p:spPr>
          <a:xfrm>
            <a:off x="5190601" y="2952874"/>
            <a:ext cx="1810800" cy="285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270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Vacancy Announcement Platform</a:t>
            </a:r>
          </a:p>
        </p:txBody>
      </p:sp>
      <p:sp>
        <p:nvSpPr>
          <p:cNvPr id="246" name="Google Shape;246;p29"/>
          <p:cNvSpPr txBox="1">
            <a:spLocks noGrp="1"/>
          </p:cNvSpPr>
          <p:nvPr>
            <p:ph type="body" idx="9"/>
          </p:nvPr>
        </p:nvSpPr>
        <p:spPr>
          <a:xfrm>
            <a:off x="7329577" y="2952874"/>
            <a:ext cx="1810800" cy="285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270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Application with Resume Submission</a:t>
            </a:r>
          </a:p>
        </p:txBody>
      </p:sp>
      <p:sp>
        <p:nvSpPr>
          <p:cNvPr id="247" name="Google Shape;247;p29"/>
          <p:cNvSpPr txBox="1">
            <a:spLocks noGrp="1"/>
          </p:cNvSpPr>
          <p:nvPr>
            <p:ph type="body" idx="6"/>
          </p:nvPr>
        </p:nvSpPr>
        <p:spPr>
          <a:xfrm>
            <a:off x="912650" y="2952874"/>
            <a:ext cx="1810800" cy="285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270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System</a:t>
            </a:r>
          </a:p>
        </p:txBody>
      </p:sp>
      <p:sp>
        <p:nvSpPr>
          <p:cNvPr id="248" name="Google Shape;248;p29"/>
          <p:cNvSpPr txBox="1">
            <a:spLocks noGrp="1"/>
          </p:cNvSpPr>
          <p:nvPr>
            <p:ph type="body" idx="13"/>
          </p:nvPr>
        </p:nvSpPr>
        <p:spPr>
          <a:xfrm>
            <a:off x="9468552" y="2952874"/>
            <a:ext cx="1810800" cy="285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270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 Generator and Hiring Assistance</a:t>
            </a:r>
          </a:p>
        </p:txBody>
      </p:sp>
      <p:sp>
        <p:nvSpPr>
          <p:cNvPr id="249" name="Google Shape;249;p29"/>
          <p:cNvSpPr/>
          <p:nvPr/>
        </p:nvSpPr>
        <p:spPr>
          <a:xfrm>
            <a:off x="1142450" y="2172450"/>
            <a:ext cx="1351200" cy="135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3281425" y="2172450"/>
            <a:ext cx="1351200" cy="135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9"/>
          <p:cNvSpPr/>
          <p:nvPr/>
        </p:nvSpPr>
        <p:spPr>
          <a:xfrm>
            <a:off x="5420400" y="2172450"/>
            <a:ext cx="1351200" cy="135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9"/>
          <p:cNvSpPr/>
          <p:nvPr/>
        </p:nvSpPr>
        <p:spPr>
          <a:xfrm>
            <a:off x="7559375" y="2172450"/>
            <a:ext cx="1351200" cy="135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9"/>
          <p:cNvSpPr/>
          <p:nvPr/>
        </p:nvSpPr>
        <p:spPr>
          <a:xfrm>
            <a:off x="9698350" y="2172450"/>
            <a:ext cx="1351200" cy="135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1"/>
          </p:nvPr>
        </p:nvSpPr>
        <p:spPr>
          <a:xfrm>
            <a:off x="912641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55" name="Google Shape;255;p29"/>
          <p:cNvSpPr txBox="1">
            <a:spLocks noGrp="1"/>
          </p:cNvSpPr>
          <p:nvPr>
            <p:ph type="subTitle" idx="2"/>
          </p:nvPr>
        </p:nvSpPr>
        <p:spPr>
          <a:xfrm>
            <a:off x="305162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56" name="Google Shape;256;p29"/>
          <p:cNvSpPr txBox="1">
            <a:spLocks noGrp="1"/>
          </p:cNvSpPr>
          <p:nvPr>
            <p:ph type="subTitle" idx="3"/>
          </p:nvPr>
        </p:nvSpPr>
        <p:spPr>
          <a:xfrm>
            <a:off x="519060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57" name="Google Shape;257;p29"/>
          <p:cNvSpPr txBox="1">
            <a:spLocks noGrp="1"/>
          </p:cNvSpPr>
          <p:nvPr>
            <p:ph type="subTitle" idx="4"/>
          </p:nvPr>
        </p:nvSpPr>
        <p:spPr>
          <a:xfrm>
            <a:off x="7329580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4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58" name="Google Shape;258;p29"/>
          <p:cNvSpPr txBox="1">
            <a:spLocks noGrp="1"/>
          </p:cNvSpPr>
          <p:nvPr>
            <p:ph type="subTitle" idx="5"/>
          </p:nvPr>
        </p:nvSpPr>
        <p:spPr>
          <a:xfrm>
            <a:off x="9468559" y="2544606"/>
            <a:ext cx="18108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5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 build="p" animBg="1"/>
      <p:bldP spid="245" grpId="0" build="p" animBg="1"/>
      <p:bldP spid="246" grpId="0" build="p" animBg="1"/>
      <p:bldP spid="247" grpId="0" build="p" animBg="1"/>
      <p:bldP spid="248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929" y="0"/>
            <a:ext cx="11360700" cy="763500"/>
          </a:xfrm>
        </p:spPr>
        <p:txBody>
          <a:bodyPr/>
          <a:lstStyle/>
          <a:p>
            <a:r>
              <a:rPr lang="en-GB" dirty="0" smtClean="0"/>
              <a:t>Project Timing</a:t>
            </a:r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552794" y="851646"/>
            <a:ext cx="11118970" cy="5402197"/>
            <a:chOff x="552794" y="851646"/>
            <a:chExt cx="11118970" cy="483069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b="13087"/>
            <a:stretch/>
          </p:blipFill>
          <p:spPr>
            <a:xfrm>
              <a:off x="552794" y="851646"/>
              <a:ext cx="11118970" cy="483069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t="30703"/>
            <a:stretch/>
          </p:blipFill>
          <p:spPr>
            <a:xfrm>
              <a:off x="552794" y="1763480"/>
              <a:ext cx="11118970" cy="3851620"/>
            </a:xfrm>
            <a:prstGeom prst="rect">
              <a:avLst/>
            </a:prstGeom>
          </p:spPr>
        </p:pic>
      </p:grpSp>
      <p:sp>
        <p:nvSpPr>
          <p:cNvPr id="7" name="Rectangle 6"/>
          <p:cNvSpPr/>
          <p:nvPr/>
        </p:nvSpPr>
        <p:spPr>
          <a:xfrm>
            <a:off x="0" y="5504329"/>
            <a:ext cx="197224" cy="1272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060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92275" y="2122800"/>
            <a:ext cx="2984100" cy="60690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992275" y="1056675"/>
            <a:ext cx="101535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Tools Used</a:t>
            </a:r>
            <a:endParaRPr dirty="0"/>
          </a:p>
        </p:txBody>
      </p:sp>
      <p:sp>
        <p:nvSpPr>
          <p:cNvPr id="145" name="Google Shape;145;p19"/>
          <p:cNvSpPr txBox="1">
            <a:spLocks noGrp="1"/>
          </p:cNvSpPr>
          <p:nvPr>
            <p:ph type="body" idx="1"/>
          </p:nvPr>
        </p:nvSpPr>
        <p:spPr>
          <a:xfrm>
            <a:off x="992275" y="2729898"/>
            <a:ext cx="2984100" cy="685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Web Framework</a:t>
            </a:r>
            <a:endParaRPr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577074" y="2729898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Version Control System</a:t>
            </a:r>
            <a:endParaRPr dirty="0"/>
          </a:p>
        </p:txBody>
      </p:sp>
      <p:sp>
        <p:nvSpPr>
          <p:cNvPr id="147" name="Google Shape;147;p19"/>
          <p:cNvSpPr txBox="1">
            <a:spLocks noGrp="1"/>
          </p:cNvSpPr>
          <p:nvPr>
            <p:ph type="body" idx="3"/>
          </p:nvPr>
        </p:nvSpPr>
        <p:spPr>
          <a:xfrm>
            <a:off x="992275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Designing Tool</a:t>
            </a:r>
            <a:endParaRPr dirty="0"/>
          </a:p>
        </p:txBody>
      </p:sp>
      <p:sp>
        <p:nvSpPr>
          <p:cNvPr id="148" name="Google Shape;148;p19"/>
          <p:cNvSpPr txBox="1">
            <a:spLocks noGrp="1"/>
          </p:cNvSpPr>
          <p:nvPr>
            <p:ph type="body" idx="4"/>
          </p:nvPr>
        </p:nvSpPr>
        <p:spPr>
          <a:xfrm>
            <a:off x="4577074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Diagramming Tool</a:t>
            </a:r>
            <a:endParaRPr dirty="0"/>
          </a:p>
        </p:txBody>
      </p:sp>
      <p:sp>
        <p:nvSpPr>
          <p:cNvPr id="149" name="Google Shape;149;p19"/>
          <p:cNvSpPr txBox="1">
            <a:spLocks noGrp="1"/>
          </p:cNvSpPr>
          <p:nvPr>
            <p:ph type="title" idx="5"/>
          </p:nvPr>
        </p:nvSpPr>
        <p:spPr>
          <a:xfrm>
            <a:off x="992275" y="2122800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DJANGO</a:t>
            </a:r>
            <a:endParaRPr dirty="0"/>
          </a:p>
        </p:txBody>
      </p:sp>
      <p:sp>
        <p:nvSpPr>
          <p:cNvPr id="150" name="Google Shape;150;p19"/>
          <p:cNvSpPr txBox="1">
            <a:spLocks noGrp="1"/>
          </p:cNvSpPr>
          <p:nvPr>
            <p:ph type="title" idx="6"/>
          </p:nvPr>
        </p:nvSpPr>
        <p:spPr>
          <a:xfrm>
            <a:off x="4577074" y="2122800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GITHUB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type="title" idx="7"/>
          </p:nvPr>
        </p:nvSpPr>
        <p:spPr>
          <a:xfrm>
            <a:off x="992275" y="3903738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FIGMA</a:t>
            </a:r>
            <a:endParaRPr dirty="0"/>
          </a:p>
        </p:txBody>
      </p:sp>
      <p:sp>
        <p:nvSpPr>
          <p:cNvPr id="152" name="Google Shape;152;p19"/>
          <p:cNvSpPr txBox="1">
            <a:spLocks noGrp="1"/>
          </p:cNvSpPr>
          <p:nvPr>
            <p:ph type="title" idx="8"/>
          </p:nvPr>
        </p:nvSpPr>
        <p:spPr>
          <a:xfrm>
            <a:off x="4577074" y="3903738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DRAW.IO</a:t>
            </a:r>
            <a:endParaRPr dirty="0"/>
          </a:p>
        </p:txBody>
      </p:sp>
      <p:sp>
        <p:nvSpPr>
          <p:cNvPr id="153" name="Google Shape;153;p19"/>
          <p:cNvSpPr txBox="1">
            <a:spLocks noGrp="1"/>
          </p:cNvSpPr>
          <p:nvPr>
            <p:ph type="body" idx="9"/>
          </p:nvPr>
        </p:nvSpPr>
        <p:spPr>
          <a:xfrm>
            <a:off x="8161874" y="2729898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Code Editor</a:t>
            </a:r>
            <a:endParaRPr dirty="0"/>
          </a:p>
        </p:txBody>
      </p:sp>
      <p:sp>
        <p:nvSpPr>
          <p:cNvPr id="154" name="Google Shape;154;p19"/>
          <p:cNvSpPr txBox="1">
            <a:spLocks noGrp="1"/>
          </p:cNvSpPr>
          <p:nvPr>
            <p:ph type="body" idx="13"/>
          </p:nvPr>
        </p:nvSpPr>
        <p:spPr>
          <a:xfrm>
            <a:off x="8161874" y="4510836"/>
            <a:ext cx="2984100" cy="115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Documenting Tool</a:t>
            </a:r>
            <a:endParaRPr dirty="0"/>
          </a:p>
        </p:txBody>
      </p:sp>
      <p:sp>
        <p:nvSpPr>
          <p:cNvPr id="155" name="Google Shape;155;p19"/>
          <p:cNvSpPr txBox="1">
            <a:spLocks noGrp="1"/>
          </p:cNvSpPr>
          <p:nvPr>
            <p:ph type="title" idx="14"/>
          </p:nvPr>
        </p:nvSpPr>
        <p:spPr>
          <a:xfrm>
            <a:off x="8161874" y="2122800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VS CODE</a:t>
            </a:r>
            <a:endParaRPr dirty="0"/>
          </a:p>
        </p:txBody>
      </p:sp>
      <p:sp>
        <p:nvSpPr>
          <p:cNvPr id="156" name="Google Shape;156;p19"/>
          <p:cNvSpPr txBox="1">
            <a:spLocks noGrp="1"/>
          </p:cNvSpPr>
          <p:nvPr>
            <p:ph type="title" idx="15"/>
          </p:nvPr>
        </p:nvSpPr>
        <p:spPr>
          <a:xfrm>
            <a:off x="8161874" y="3903738"/>
            <a:ext cx="2984100" cy="60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OVERLEAF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build="p"/>
      <p:bldP spid="146" grpId="0" build="p"/>
      <p:bldP spid="147" grpId="0" build="p"/>
      <p:bldP spid="148" grpId="0" build="p"/>
      <p:bldP spid="149" grpId="0" animBg="1"/>
      <p:bldP spid="150" grpId="0" animBg="1"/>
      <p:bldP spid="151" grpId="0" animBg="1"/>
      <p:bldP spid="152" grpId="0" animBg="1"/>
      <p:bldP spid="153" grpId="0" build="p"/>
      <p:bldP spid="154" grpId="0" build="p"/>
      <p:bldP spid="155" grpId="0" animBg="1"/>
      <p:bldP spid="156" grpId="0" animBg="1"/>
    </p:bld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B5C4C7"/>
      </a:accent1>
      <a:accent2>
        <a:srgbClr val="E6DCD2"/>
      </a:accent2>
      <a:accent3>
        <a:srgbClr val="FFFFFF"/>
      </a:accent3>
      <a:accent4>
        <a:srgbClr val="434343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586</Words>
  <Application>Microsoft Office PowerPoint</Application>
  <PresentationFormat>Widescreen</PresentationFormat>
  <Paragraphs>129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Montserrat Medium</vt:lpstr>
      <vt:lpstr>Rozha One</vt:lpstr>
      <vt:lpstr>Ebrima</vt:lpstr>
      <vt:lpstr>Calibri</vt:lpstr>
      <vt:lpstr>Abril Fatface</vt:lpstr>
      <vt:lpstr>Aldrich</vt:lpstr>
      <vt:lpstr>Times New Roman</vt:lpstr>
      <vt:lpstr>Alice</vt:lpstr>
      <vt:lpstr>SlidesMania</vt:lpstr>
      <vt:lpstr>A Project</vt:lpstr>
      <vt:lpstr>PowerPoint Presentation</vt:lpstr>
      <vt:lpstr>Introduction</vt:lpstr>
      <vt:lpstr>PROBLEM STATEMENT</vt:lpstr>
      <vt:lpstr>PROJECT OBJECTIVES</vt:lpstr>
      <vt:lpstr>Methodology</vt:lpstr>
      <vt:lpstr>FUNCTIONAL REQUIREMENT</vt:lpstr>
      <vt:lpstr>Project Timing</vt:lpstr>
      <vt:lpstr>Tools Used</vt:lpstr>
      <vt:lpstr>Proposed System Model</vt:lpstr>
      <vt:lpstr>Diagrams</vt:lpstr>
      <vt:lpstr>Diagrams</vt:lpstr>
      <vt:lpstr>Diagrams</vt:lpstr>
      <vt:lpstr>Diagrams</vt:lpstr>
      <vt:lpstr>USER INTERFACE</vt:lpstr>
      <vt:lpstr>Result</vt:lpstr>
      <vt:lpstr>References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</dc:title>
  <dc:creator>Shiwam Paudel</dc:creator>
  <cp:lastModifiedBy>swift</cp:lastModifiedBy>
  <cp:revision>41</cp:revision>
  <dcterms:modified xsi:type="dcterms:W3CDTF">2023-12-22T16:43:44Z</dcterms:modified>
</cp:coreProperties>
</file>